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E0BB871-48D9-410A-8ED0-0AF58CF3BFE7}">
  <a:tblStyle styleId="{7E0BB871-48D9-410A-8ED0-0AF58CF3BFE7}"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AA1309A-17BF-4A05-99B8-869CA730D713}"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3.xml"/><Relationship Id="rId10" Type="http://schemas.openxmlformats.org/officeDocument/2006/relationships/slide" Target="slides/slide2.xml"/><Relationship Id="rId32" Type="http://schemas.openxmlformats.org/officeDocument/2006/relationships/font" Target="fonts/PlusJakartaSansMedium-boldItalic.fntdata"/><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font" Target="fonts/Halant-regular.fntdata"/><Relationship Id="rId14" Type="http://schemas.openxmlformats.org/officeDocument/2006/relationships/slide" Target="slides/slide6.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ed0cbc56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ed0cbc5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5848b3514a_0_51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5848b3514a_0_5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5848b3514a_0_5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5848b3514a_0_5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596ad1d2ab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596ad1d2ab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59766f626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59766f626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59766f6264_0_1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59766f6264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graphicFrame>
        <p:nvGraphicFramePr>
          <p:cNvPr id="144" name="Google Shape;144;p37"/>
          <p:cNvGraphicFramePr/>
          <p:nvPr/>
        </p:nvGraphicFramePr>
        <p:xfrm>
          <a:off x="469041" y="1410920"/>
          <a:ext cx="3000000" cy="3000000"/>
        </p:xfrm>
        <a:graphic>
          <a:graphicData uri="http://schemas.openxmlformats.org/drawingml/2006/table">
            <a:tbl>
              <a:tblPr>
                <a:noFill/>
                <a:tableStyleId>{7E0BB871-48D9-410A-8ED0-0AF58CF3BFE7}</a:tableStyleId>
              </a:tblPr>
              <a:tblGrid>
                <a:gridCol w="6947875"/>
              </a:tblGrid>
              <a:tr h="299750">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a:t>
                      </a:r>
                      <a:r>
                        <a:rPr lang="en" sz="1200">
                          <a:solidFill>
                            <a:schemeClr val="dk1"/>
                          </a:solidFill>
                          <a:latin typeface="Inter"/>
                          <a:ea typeface="Inter"/>
                          <a:cs typeface="Inter"/>
                          <a:sym typeface="Inter"/>
                        </a:rPr>
                        <a:t>How did global events like World War I, World War II, and the Cold War contribute to African independence movements?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a:t>
                      </a:r>
                      <a:r>
                        <a:rPr lang="en" sz="1200">
                          <a:solidFill>
                            <a:schemeClr val="dk1"/>
                          </a:solidFill>
                          <a:latin typeface="Inter"/>
                          <a:ea typeface="Inter"/>
                          <a:cs typeface="Inter"/>
                          <a:sym typeface="Inter"/>
                        </a:rPr>
                        <a:t>Based on the timeline, what year would you argue the African Independence movement began? Explain your answer.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Say-it-in-Six: Define Pan-Africanism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Why might some leaders prioritize national independence over continental unity?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List three strategies used to </a:t>
                      </a:r>
                      <a:r>
                        <a:rPr lang="en" sz="1200">
                          <a:solidFill>
                            <a:schemeClr val="dk1"/>
                          </a:solidFill>
                          <a:latin typeface="Inter"/>
                          <a:ea typeface="Inter"/>
                          <a:cs typeface="Inter"/>
                          <a:sym typeface="Inter"/>
                        </a:rPr>
                        <a:t>achieve</a:t>
                      </a:r>
                      <a:r>
                        <a:rPr lang="en" sz="1200">
                          <a:solidFill>
                            <a:schemeClr val="dk1"/>
                          </a:solidFill>
                          <a:latin typeface="Inter"/>
                          <a:ea typeface="Inter"/>
                          <a:cs typeface="Inter"/>
                          <a:sym typeface="Inter"/>
                        </a:rPr>
                        <a:t> independence.</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8) </a:t>
                      </a:r>
                      <a:r>
                        <a:rPr lang="en" sz="1200">
                          <a:solidFill>
                            <a:schemeClr val="dk1"/>
                          </a:solidFill>
                          <a:latin typeface="Inter"/>
                          <a:ea typeface="Inter"/>
                          <a:cs typeface="Inter"/>
                          <a:sym typeface="Inter"/>
                        </a:rPr>
                        <a:t>How did women contribute to independence movements beyond protests?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9) How do Pan-African ideas continue to influence Africa and the African diaspora today?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5" name="Google Shape;145;p37"/>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46" name="Google Shape;146;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Comparing African Independence Movements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7" name="Google Shape;147;p37"/>
          <p:cNvPicPr preferRelativeResize="0"/>
          <p:nvPr/>
        </p:nvPicPr>
        <p:blipFill>
          <a:blip r:embed="rId3">
            <a:alphaModFix/>
          </a:blip>
          <a:stretch>
            <a:fillRect/>
          </a:stretch>
        </p:blipFill>
        <p:spPr>
          <a:xfrm>
            <a:off x="216272" y="78597"/>
            <a:ext cx="1056536" cy="438114"/>
          </a:xfrm>
          <a:prstGeom prst="rect">
            <a:avLst/>
          </a:prstGeom>
          <a:noFill/>
          <a:ln>
            <a:noFill/>
          </a:ln>
        </p:spPr>
      </p:pic>
      <p:sp>
        <p:nvSpPr>
          <p:cNvPr id="148" name="Google Shape;148;p37"/>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3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1: Congo</a:t>
            </a:r>
            <a:endParaRPr sz="1900">
              <a:solidFill>
                <a:schemeClr val="dk1"/>
              </a:solidFill>
              <a:latin typeface="Plus Jakarta Sans"/>
              <a:ea typeface="Plus Jakarta Sans"/>
              <a:cs typeface="Plus Jakarta Sans"/>
              <a:sym typeface="Plus Jakarta Sans"/>
            </a:endParaRPr>
          </a:p>
        </p:txBody>
      </p:sp>
      <p:sp>
        <p:nvSpPr>
          <p:cNvPr id="154" name="Google Shape;154;p3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5" name="Google Shape;155;p38"/>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56" name="Google Shape;156;p3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7" name="Google Shape;157;p38"/>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58" name="Google Shape;158;p38"/>
          <p:cNvGraphicFramePr/>
          <p:nvPr/>
        </p:nvGraphicFramePr>
        <p:xfrm>
          <a:off x="390126" y="803226"/>
          <a:ext cx="3000000" cy="3000000"/>
        </p:xfrm>
        <a:graphic>
          <a:graphicData uri="http://schemas.openxmlformats.org/drawingml/2006/table">
            <a:tbl>
              <a:tblPr>
                <a:noFill/>
                <a:tableStyleId>{7E0BB871-48D9-410A-8ED0-0AF58CF3BFE7}</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Patrice Lumumba, “Speech at the Ceremony of the Proclamation of the Congo’s Independence,” June 30, 1960.</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Patrice Lumumba was the first Prime Minister of the newly independent Democratic Republic of the Congo. Lumumba was a powerful nationalist leader who played a key role in the Congo’s struggle against Belgian colonial rule.</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Men and women of the Congo,</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Victorious independence fighters,</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salute you in the name of the Congolese Government.</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ask all of you, my friends, who tirelessly fought in our ranks, to mark this June 30, 1960, as an illustrious date that will be ever engraved in your hearts, a date whose meaning you will proudly explain to your children, so that they in turn might relate to their grandchildren and great-grandchildren the glorious history of our struggle for freedom. Although this independence of the Congo is being proclaimed today by agreement with Belgium, an amicable country, with which we are on equal terms, no Congolese will ever forget that independence was won in struggle, a persevering and inspired struggle carried on from day to day, a struggle, in which we were undaunted by privation or suffering and stinted neither strength nor blood. It was filled with tears, fire and blood. We are deeply proud of our struggle, because it was just and noble and indispensable in putting an end to the humiliating bondage forced upon us…</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 have experienced forced labour in exchange for pay that did not allow us to satisfy our hunger, to clothe ourselves, to have decent lodgings or to bring up our children as dearly loved ones… We have seen our lands seized in the name of ostensibly just laws, which gave recognition only to the right of might… We have experienced the atrocious sufferings, being persecuted for political convictions and religious beliefs, and exiled from our native land: our lot was worse than death itself. We have not forgotten that in the cities the mansions were for the whites and the tumbledown huts for the blacks; that a black was not admitted to the cinemas, restaurants and shops set aside for "Europeans…" All that, my brothers, brought us untold suffering.</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But we, who were elected by the votes of your representatives, representatives of the people, to guide our native land, we, who have suffered in body and soul from the colonial oppression, we tell you that henceforth all that is finished with.</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Republic of the Congo has been proclaimed and our beloved country's future is now in the hands of its own people. Brothers, let us commence together a new struggle, a sublime struggle that will lead our country to peace, prosperity and greatness…</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 shall show the world what the black man can do when working in liberty, and we shall make the Congo the pride of Africa…</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Congo's independence is a decisive step towards the liberation of the whole African continent.</a:t>
                      </a:r>
                      <a:endParaRPr sz="12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sp>
        <p:nvSpPr>
          <p:cNvPr id="163" name="Google Shape;163;p39"/>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2: Congo</a:t>
            </a:r>
            <a:endParaRPr sz="1900">
              <a:solidFill>
                <a:schemeClr val="dk1"/>
              </a:solidFill>
              <a:latin typeface="Plus Jakarta Sans"/>
              <a:ea typeface="Plus Jakarta Sans"/>
              <a:cs typeface="Plus Jakarta Sans"/>
              <a:sym typeface="Plus Jakarta Sans"/>
            </a:endParaRPr>
          </a:p>
        </p:txBody>
      </p:sp>
      <p:sp>
        <p:nvSpPr>
          <p:cNvPr id="164" name="Google Shape;164;p39"/>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5" name="Google Shape;165;p39"/>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66" name="Google Shape;166;p39"/>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7" name="Google Shape;167;p39"/>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68" name="Google Shape;168;p39"/>
          <p:cNvGraphicFramePr/>
          <p:nvPr/>
        </p:nvGraphicFramePr>
        <p:xfrm>
          <a:off x="390126" y="803226"/>
          <a:ext cx="3000000" cy="3000000"/>
        </p:xfrm>
        <a:graphic>
          <a:graphicData uri="http://schemas.openxmlformats.org/drawingml/2006/table">
            <a:tbl>
              <a:tblPr>
                <a:noFill/>
                <a:tableStyleId>{7E0BB871-48D9-410A-8ED0-0AF58CF3BFE7}</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A</a:t>
                      </a:r>
                      <a:r>
                        <a:rPr lang="en" sz="1200">
                          <a:latin typeface="Halant"/>
                          <a:ea typeface="Halant"/>
                          <a:cs typeface="Halant"/>
                          <a:sym typeface="Halant"/>
                        </a:rPr>
                        <a:t>ndr</a:t>
                      </a:r>
                      <a:r>
                        <a:rPr lang="en" sz="1200">
                          <a:solidFill>
                            <a:schemeClr val="dk1"/>
                          </a:solidFill>
                          <a:latin typeface="Halant"/>
                          <a:ea typeface="Halant"/>
                          <a:cs typeface="Halant"/>
                          <a:sym typeface="Halant"/>
                        </a:rPr>
                        <a:t>ée Blouin, </a:t>
                      </a:r>
                      <a:r>
                        <a:rPr i="1" lang="en" sz="1200">
                          <a:solidFill>
                            <a:schemeClr val="dk1"/>
                          </a:solidFill>
                          <a:latin typeface="Halant"/>
                          <a:ea typeface="Halant"/>
                          <a:cs typeface="Halant"/>
                          <a:sym typeface="Halant"/>
                        </a:rPr>
                        <a:t>My Country, Africa: Autobiography of the Black Pasionaria</a:t>
                      </a:r>
                      <a:r>
                        <a:rPr lang="en" sz="1200">
                          <a:solidFill>
                            <a:schemeClr val="dk1"/>
                          </a:solidFill>
                          <a:latin typeface="Halant"/>
                          <a:ea typeface="Halant"/>
                          <a:cs typeface="Halant"/>
                          <a:sym typeface="Halant"/>
                        </a:rPr>
                        <a:t>, 2025.</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Andrée Blouin, a Pan-African activist, played key roles in the independence movements of Guinea and the Congo. In the Congo, she advised leaders like Patrice Lumumba, head of the MNC (Mouvement National Congolais), and supported Antoine Gizenga of the PSA (Parti Solidaire Africain).</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 had met many political personalities since my arrival in the Congo, but never Patrice Lumumba. This revolutionary was already a hero that mad year in the Congo—1959—and his name was written in letters of gold in the Congo skies.</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Lumumba had attentively followed Gizenga’s work and supported his platform of Congo unity. During Gizenga’s electoral campaign he had sent Gizenga </a:t>
                      </a:r>
                      <a:r>
                        <a:rPr lang="en" sz="1100">
                          <a:solidFill>
                            <a:schemeClr val="dk1"/>
                          </a:solidFill>
                          <a:latin typeface="Inter"/>
                          <a:ea typeface="Inter"/>
                          <a:cs typeface="Inter"/>
                          <a:sym typeface="Inter"/>
                        </a:rPr>
                        <a:t>several</a:t>
                      </a:r>
                      <a:r>
                        <a:rPr lang="en" sz="1100">
                          <a:solidFill>
                            <a:schemeClr val="dk1"/>
                          </a:solidFill>
                          <a:latin typeface="Inter"/>
                          <a:ea typeface="Inter"/>
                          <a:cs typeface="Inter"/>
                          <a:sym typeface="Inter"/>
                        </a:rPr>
                        <a:t> telegrams of congratulations. A collaboration between the MNC and PSA was logical, and the two leaders were working toward this. </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One day, Gizenga said to me, “Tonight I’m going to meet Lumumba and I’d like you to be with me. I want your impression of him…”</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After [Lumumba] had made us welcome, he turned to me. Constantly moving his fine, long, nervous hands, he said, “It’s good of you to come to the Congo and help us, Madam Blouin. We’re sincerely grateful. Until now our country has been a </a:t>
                      </a:r>
                      <a:r>
                        <a:rPr i="1" lang="en" sz="1100">
                          <a:solidFill>
                            <a:schemeClr val="dk1"/>
                          </a:solidFill>
                          <a:latin typeface="Inter"/>
                          <a:ea typeface="Inter"/>
                          <a:cs typeface="Inter"/>
                          <a:sym typeface="Inter"/>
                        </a:rPr>
                        <a:t>chasse gardée</a:t>
                      </a:r>
                      <a:r>
                        <a:rPr lang="en" sz="1100">
                          <a:solidFill>
                            <a:schemeClr val="dk1"/>
                          </a:solidFill>
                          <a:latin typeface="Inter"/>
                          <a:ea typeface="Inter"/>
                          <a:cs typeface="Inter"/>
                          <a:sym typeface="Inter"/>
                        </a:rPr>
                        <a:t> [private hunting ground] for the Belgians. But soon it will belong to us. We’re willing to fight hard for it. You’ll see.”</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One evening [Lumumba] had something special to show us. He took a dossier out of his briefcase. “Look!” he said, triumphantly. “Here’s a document from the Leo secret police. One of our </a:t>
                      </a:r>
                      <a:r>
                        <a:rPr lang="en" sz="1100">
                          <a:solidFill>
                            <a:schemeClr val="dk1"/>
                          </a:solidFill>
                          <a:latin typeface="Inter"/>
                          <a:ea typeface="Inter"/>
                          <a:cs typeface="Inter"/>
                          <a:sym typeface="Inter"/>
                        </a:rPr>
                        <a:t>friends</a:t>
                      </a:r>
                      <a:r>
                        <a:rPr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managed</a:t>
                      </a:r>
                      <a:r>
                        <a:rPr lang="en" sz="1100">
                          <a:solidFill>
                            <a:schemeClr val="dk1"/>
                          </a:solidFill>
                          <a:latin typeface="Inter"/>
                          <a:ea typeface="Inter"/>
                          <a:cs typeface="Inter"/>
                          <a:sym typeface="Inter"/>
                        </a:rPr>
                        <a:t> to get hold of it for us. Reports on the three of us.”</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He began to read… “Gizenga is a communist… He has imported a </a:t>
                      </a:r>
                      <a:r>
                        <a:rPr i="1" lang="en" sz="1100">
                          <a:solidFill>
                            <a:schemeClr val="dk1"/>
                          </a:solidFill>
                          <a:latin typeface="Inter"/>
                          <a:ea typeface="Inter"/>
                          <a:cs typeface="Inter"/>
                          <a:sym typeface="Inter"/>
                        </a:rPr>
                        <a:t>m</a:t>
                      </a:r>
                      <a:r>
                        <a:rPr i="1" lang="en" sz="1100">
                          <a:solidFill>
                            <a:schemeClr val="dk1"/>
                          </a:solidFill>
                          <a:latin typeface="Inter"/>
                          <a:ea typeface="Inter"/>
                          <a:cs typeface="Inter"/>
                          <a:sym typeface="Inter"/>
                        </a:rPr>
                        <a:t>étisse</a:t>
                      </a:r>
                      <a:r>
                        <a:rPr lang="en" sz="1100">
                          <a:solidFill>
                            <a:schemeClr val="dk1"/>
                          </a:solidFill>
                          <a:latin typeface="Inter"/>
                          <a:ea typeface="Inter"/>
                          <a:cs typeface="Inter"/>
                          <a:sym typeface="Inter"/>
                        </a:rPr>
                        <a:t> [mixed-race] woman from Guinea who was raised in Brazzaville. She is a courtesan. After having been the mistress of Sékou Touré she became in turn that of Nkrumah, Tubman, Modibo Keïta, and other well-known African leaders. Today Gizenga is the favored one. This woman must not remain in the Congo.”</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“Congratulations!” Lumumba said to me. “You’re a success. The Belgian Secret Service is very concerned about you.”</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 was used to being slandered. Their vilifications were nothing new to me.</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“That’s not all,” Lumumba went on. “Listen! ‘This young woman is not what we first thought. We have watched her as she worked for the PSA in the cortège through Kwilu. Madame Blouin has a gift for speaking. Already she is in demand in several provinces to organize new groups of her feminine movement. She is all the more dangerous because she scorns money and sex. She is sincere and tireless. A fanatic.”</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“Their logic is astonishing,” Gizenga noted. “First you are a courtesan and an adventurer so you should be deported. Then they see that they misjudged you; you cannot be corrupted either by money or sex, but you should be deported anyhow, because you are sincere.”</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least your name was linked with hers, Antoine,” Lumumba laughed. “I haven’t the honor, it's not very flattering for me! But listen to the rest of this. Our sentence is pronounced. ‘Lumumba and Gizenga must be eliminated by whatever means necessary. As to Madame Blouin, she must leave or suffer the same fate as the others. We cannot have Lumumba plotting with here against our plans for the new government.”</a:t>
                      </a:r>
                      <a:endParaRPr sz="11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sp>
        <p:nvSpPr>
          <p:cNvPr id="173" name="Google Shape;173;p40"/>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Reading Questions</a:t>
            </a:r>
            <a:endParaRPr sz="1900">
              <a:solidFill>
                <a:schemeClr val="dk1"/>
              </a:solidFill>
              <a:latin typeface="Plus Jakarta Sans"/>
              <a:ea typeface="Plus Jakarta Sans"/>
              <a:cs typeface="Plus Jakarta Sans"/>
              <a:sym typeface="Plus Jakarta Sans"/>
            </a:endParaRPr>
          </a:p>
        </p:txBody>
      </p:sp>
      <p:sp>
        <p:nvSpPr>
          <p:cNvPr id="174" name="Google Shape;174;p40"/>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5" name="Google Shape;175;p40"/>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76" name="Google Shape;176;p40"/>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7" name="Google Shape;177;p40"/>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178" name="Google Shape;178;p40"/>
          <p:cNvSpPr txBox="1"/>
          <p:nvPr/>
        </p:nvSpPr>
        <p:spPr>
          <a:xfrm>
            <a:off x="430306" y="721739"/>
            <a:ext cx="64545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After completing the reading, answer the following questions.</a:t>
            </a:r>
            <a:endParaRPr sz="1200">
              <a:solidFill>
                <a:srgbClr val="000000"/>
              </a:solidFill>
              <a:latin typeface="Halant"/>
              <a:ea typeface="Halant"/>
              <a:cs typeface="Halant"/>
              <a:sym typeface="Halant"/>
            </a:endParaRPr>
          </a:p>
        </p:txBody>
      </p:sp>
      <p:graphicFrame>
        <p:nvGraphicFramePr>
          <p:cNvPr id="179" name="Google Shape;179;p40"/>
          <p:cNvGraphicFramePr/>
          <p:nvPr/>
        </p:nvGraphicFramePr>
        <p:xfrm>
          <a:off x="449976" y="1130830"/>
          <a:ext cx="3000000" cy="3000000"/>
        </p:xfrm>
        <a:graphic>
          <a:graphicData uri="http://schemas.openxmlformats.org/drawingml/2006/table">
            <a:tbl>
              <a:tblPr>
                <a:noFill/>
                <a:tableStyleId>{BAA1309A-17BF-4A05-99B8-869CA730D713}</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1. What information is known about the </a:t>
                      </a:r>
                      <a:r>
                        <a:rPr lang="en" sz="1200">
                          <a:latin typeface="Inter"/>
                          <a:ea typeface="Inter"/>
                          <a:cs typeface="Inter"/>
                          <a:sym typeface="Inter"/>
                        </a:rPr>
                        <a:t>people mentioned in the sources</a:t>
                      </a:r>
                      <a:r>
                        <a:rPr lang="en" sz="1200">
                          <a:solidFill>
                            <a:srgbClr val="000000"/>
                          </a:solidFill>
                          <a:latin typeface="Inter"/>
                          <a:ea typeface="Inter"/>
                          <a:cs typeface="Inter"/>
                          <a:sym typeface="Inter"/>
                        </a:rPr>
                        <a:t>?</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2. </a:t>
                      </a:r>
                      <a:r>
                        <a:rPr lang="en" sz="1200">
                          <a:solidFill>
                            <a:schemeClr val="dk1"/>
                          </a:solidFill>
                          <a:latin typeface="Inter"/>
                          <a:ea typeface="Inter"/>
                          <a:cs typeface="Inter"/>
                          <a:sym typeface="Inter"/>
                        </a:rPr>
                        <a:t>Circle the types of resistance utilized in the African Independence movements as mentioned in the sources.</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Military Resistance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Political Organizing</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Civil Disobedience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Pan-African Advocacy</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Cultural Preservation</a:t>
                      </a:r>
                      <a:endParaRPr b="1" sz="1200">
                        <a:solidFill>
                          <a:srgbClr val="E95C3D"/>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3.</a:t>
                      </a:r>
                      <a:r>
                        <a:rPr lang="en" sz="1200">
                          <a:solidFill>
                            <a:schemeClr val="dk1"/>
                          </a:solidFill>
                          <a:latin typeface="Inter"/>
                          <a:ea typeface="Inter"/>
                          <a:cs typeface="Inter"/>
                          <a:sym typeface="Inter"/>
                        </a:rPr>
                        <a:t> What grievances or injustices are highlighted in the sources?</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4. What are the main arguments expressed in each source?</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5. How does each source describe the future or hopes for their country after independence?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6. What is a question you could ask to better understand the source?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41"/>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Inside/Outside Circle</a:t>
            </a:r>
            <a:endParaRPr sz="1900">
              <a:solidFill>
                <a:schemeClr val="dk1"/>
              </a:solidFill>
              <a:latin typeface="Plus Jakarta Sans"/>
              <a:ea typeface="Plus Jakarta Sans"/>
              <a:cs typeface="Plus Jakarta Sans"/>
              <a:sym typeface="Plus Jakarta Sans"/>
            </a:endParaRPr>
          </a:p>
        </p:txBody>
      </p:sp>
      <p:sp>
        <p:nvSpPr>
          <p:cNvPr id="185" name="Google Shape;185;p41"/>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6" name="Google Shape;186;p41"/>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87" name="Google Shape;187;p41"/>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8" name="Google Shape;188;p41"/>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189" name="Google Shape;189;p41"/>
          <p:cNvSpPr txBox="1"/>
          <p:nvPr/>
        </p:nvSpPr>
        <p:spPr>
          <a:xfrm>
            <a:off x="430306" y="721739"/>
            <a:ext cx="64545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especially focusing on the types of resistance and arguments expressed. After completing the circle, use the last box to determine which country is the most similar and most different from the one you learned about.</a:t>
            </a:r>
            <a:endParaRPr sz="1100">
              <a:solidFill>
                <a:srgbClr val="000000"/>
              </a:solidFill>
              <a:latin typeface="Halant"/>
              <a:ea typeface="Halant"/>
              <a:cs typeface="Halant"/>
              <a:sym typeface="Halant"/>
            </a:endParaRPr>
          </a:p>
        </p:txBody>
      </p:sp>
      <p:graphicFrame>
        <p:nvGraphicFramePr>
          <p:cNvPr id="190" name="Google Shape;190;p41"/>
          <p:cNvGraphicFramePr/>
          <p:nvPr/>
        </p:nvGraphicFramePr>
        <p:xfrm>
          <a:off x="449976" y="1740430"/>
          <a:ext cx="3000000" cy="3000000"/>
        </p:xfrm>
        <a:graphic>
          <a:graphicData uri="http://schemas.openxmlformats.org/drawingml/2006/table">
            <a:tbl>
              <a:tblPr>
                <a:noFill/>
                <a:tableStyleId>{BAA1309A-17BF-4A05-99B8-869CA730D713}</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latin typeface="Inter"/>
                          <a:ea typeface="Inter"/>
                          <a:cs typeface="Inter"/>
                          <a:sym typeface="Inter"/>
                        </a:rPr>
                        <a:t>Kenya</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latin typeface="Inter"/>
                          <a:ea typeface="Inter"/>
                          <a:cs typeface="Inter"/>
                          <a:sym typeface="Inter"/>
                        </a:rPr>
                        <a:t>Ghana</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Congo</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Nigeria</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Algeria</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Most Similar: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Most Different:</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196" name="Google Shape;196;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7" name="Google Shape;197;p4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8" name="Google Shape;198;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9" name="Google Shape;199;p4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0" name="Google Shape;200;p42"/>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sp>
        <p:nvSpPr>
          <p:cNvPr id="201" name="Google Shape;201;p42"/>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graphicFrame>
        <p:nvGraphicFramePr>
          <p:cNvPr id="202" name="Google Shape;202;p42"/>
          <p:cNvGraphicFramePr/>
          <p:nvPr/>
        </p:nvGraphicFramePr>
        <p:xfrm>
          <a:off x="503824" y="3910029"/>
          <a:ext cx="3000000" cy="3000000"/>
        </p:xfrm>
        <a:graphic>
          <a:graphicData uri="http://schemas.openxmlformats.org/drawingml/2006/table">
            <a:tbl>
              <a:tblPr>
                <a:noFill/>
                <a:tableStyleId>{BAA1309A-17BF-4A05-99B8-869CA730D713}</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03" name="Google Shape;203;p42"/>
          <p:cNvGraphicFramePr/>
          <p:nvPr/>
        </p:nvGraphicFramePr>
        <p:xfrm>
          <a:off x="503824" y="6474548"/>
          <a:ext cx="3000000" cy="3000000"/>
        </p:xfrm>
        <a:graphic>
          <a:graphicData uri="http://schemas.openxmlformats.org/drawingml/2006/table">
            <a:tbl>
              <a:tblPr>
                <a:noFill/>
                <a:tableStyleId>{BAA1309A-17BF-4A05-99B8-869CA730D713}</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04" name="Google Shape;204;p42"/>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05" name="Google Shape;205;p42"/>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06" name="Google Shape;206;p42"/>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07" name="Google Shape;207;p42"/>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08" name="Google Shape;208;p42"/>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09" name="Google Shape;209;p42"/>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